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4"/>
    <p:sldMasterId id="2147483714" r:id="rId5"/>
    <p:sldMasterId id="2147483726" r:id="rId6"/>
  </p:sldMasterIdLst>
  <p:notesMasterIdLst>
    <p:notesMasterId r:id="rId24"/>
  </p:notesMasterIdLst>
  <p:handoutMasterIdLst>
    <p:handoutMasterId r:id="rId25"/>
  </p:handoutMasterIdLst>
  <p:sldIdLst>
    <p:sldId id="256" r:id="rId7"/>
    <p:sldId id="896" r:id="rId8"/>
    <p:sldId id="898" r:id="rId9"/>
    <p:sldId id="902" r:id="rId10"/>
    <p:sldId id="903" r:id="rId11"/>
    <p:sldId id="904" r:id="rId12"/>
    <p:sldId id="915" r:id="rId13"/>
    <p:sldId id="905" r:id="rId14"/>
    <p:sldId id="899" r:id="rId15"/>
    <p:sldId id="906" r:id="rId16"/>
    <p:sldId id="907" r:id="rId17"/>
    <p:sldId id="908" r:id="rId18"/>
    <p:sldId id="913" r:id="rId19"/>
    <p:sldId id="912" r:id="rId20"/>
    <p:sldId id="911" r:id="rId21"/>
    <p:sldId id="914" r:id="rId22"/>
    <p:sldId id="60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F19B20F-8921-4AA8-86BB-4DFA64E70FB6}">
          <p14:sldIdLst>
            <p14:sldId id="256"/>
            <p14:sldId id="896"/>
            <p14:sldId id="898"/>
            <p14:sldId id="902"/>
            <p14:sldId id="903"/>
            <p14:sldId id="904"/>
            <p14:sldId id="915"/>
            <p14:sldId id="905"/>
            <p14:sldId id="899"/>
            <p14:sldId id="906"/>
            <p14:sldId id="907"/>
            <p14:sldId id="908"/>
            <p14:sldId id="913"/>
            <p14:sldId id="912"/>
            <p14:sldId id="911"/>
            <p14:sldId id="914"/>
            <p14:sldId id="6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Green" initials="PG" lastIdx="8" clrIdx="0">
    <p:extLst>
      <p:ext uri="{19B8F6BF-5375-455C-9EA6-DF929625EA0E}">
        <p15:presenceInfo xmlns:p15="http://schemas.microsoft.com/office/powerpoint/2012/main" userId="84a8dbd73bad176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9"/>
    <a:srgbClr val="003300"/>
    <a:srgbClr val="A07111"/>
    <a:srgbClr val="B18A38"/>
    <a:srgbClr val="1F2B7D"/>
    <a:srgbClr val="002060"/>
    <a:srgbClr val="191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250" autoAdjust="0"/>
  </p:normalViewPr>
  <p:slideViewPr>
    <p:cSldViewPr snapToGrid="0">
      <p:cViewPr varScale="1">
        <p:scale>
          <a:sx n="94" d="100"/>
          <a:sy n="94" d="100"/>
        </p:scale>
        <p:origin x="78" y="29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604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FB33F-63CF-4B72-90C0-4D55C6729EDA}" type="datetimeFigureOut">
              <a:rPr lang="en-GB" smtClean="0"/>
              <a:t>04/08/2021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0DFF81-C815-4067-A30E-55F30CAE72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06449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FEB5CD-065B-4433-9B81-D7D3B9DAA944}" type="datetimeFigureOut">
              <a:rPr lang="en-GB" smtClean="0"/>
              <a:t>04/08/2021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C14DAE-89E5-438C-B298-CCD8B2A436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60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F0DFA0-81CF-B642-B0A1-F7681E2A223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0402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05BC-3678-4E71-BE7E-CBB904C57919}" type="datetime1">
              <a:rPr lang="en-GB" smtClean="0"/>
              <a:t>04/08/2021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2487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61D51-4869-4F02-8CA2-B2CB1852F280}" type="datetime1">
              <a:rPr lang="en-GB" smtClean="0"/>
              <a:t>04/08/2021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938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88EED-2596-4817-B3A5-7D72FF7F4AC7}" type="datetime1">
              <a:rPr lang="en-GB" smtClean="0"/>
              <a:t>04/08/2021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560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05BC-3678-4E71-BE7E-CBB904C57919}" type="datetime1">
              <a:rPr lang="en-GB" smtClean="0"/>
              <a:t>04/08/2021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92292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B136C-EB7E-42E0-BBBA-5032E7750C2E}" type="datetime1">
              <a:rPr lang="en-GB" smtClean="0"/>
              <a:t>04/08/2021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78883"/>
            <a:ext cx="1742951" cy="4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7779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0AA22-9BF3-43D9-AEFF-2005AA2A7E40}" type="datetime1">
              <a:rPr lang="en-GB" smtClean="0"/>
              <a:t>04/08/2021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18823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73597-CDB1-4B3A-A5C9-D80A7D132F89}" type="datetime1">
              <a:rPr lang="en-GB" smtClean="0"/>
              <a:t>04/08/2021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67012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985D-36A0-4389-B5C9-24A0BB59A2C0}" type="datetime1">
              <a:rPr lang="en-GB" smtClean="0"/>
              <a:t>04/08/2021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741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4D389-030C-4EF5-85F8-68B3C1072924}" type="datetime1">
              <a:rPr lang="en-GB" smtClean="0"/>
              <a:t>04/08/2021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26558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E3C8F-00EB-4A12-B3B1-B06A74E85F25}" type="datetime1">
              <a:rPr lang="en-GB" smtClean="0"/>
              <a:t>04/08/2021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41292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B9A6F-73EC-4887-8EA8-E6788CAB1DF4}" type="datetime1">
              <a:rPr lang="en-GB" smtClean="0"/>
              <a:t>04/08/2021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6706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B136C-EB7E-42E0-BBBA-5032E7750C2E}" type="datetime1">
              <a:rPr lang="en-GB" smtClean="0"/>
              <a:t>04/08/2021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78883"/>
            <a:ext cx="1742951" cy="4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570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6E600-F7BB-467C-A83B-C76B86988EFA}" type="datetime1">
              <a:rPr lang="en-GB" smtClean="0"/>
              <a:t>04/08/2021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2794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61D51-4869-4F02-8CA2-B2CB1852F280}" type="datetime1">
              <a:rPr lang="en-GB" smtClean="0"/>
              <a:t>04/08/2021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47718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88EED-2596-4817-B3A5-7D72FF7F4AC7}" type="datetime1">
              <a:rPr lang="en-GB" smtClean="0"/>
              <a:t>04/08/2021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0781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F108-92BF-493E-B9A9-7CA49BE5AB42}" type="datetime1">
              <a:rPr lang="en-GB" smtClean="0"/>
              <a:t>04/08/2021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68661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2ABD6-FD9B-4B70-8AF2-7A3BD55FAE6A}" type="datetime1">
              <a:rPr lang="en-GB" smtClean="0"/>
              <a:t>04/08/2021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78883"/>
            <a:ext cx="1742951" cy="4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3132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A9F06-4582-48D5-96DC-EB766029E31C}" type="datetime1">
              <a:rPr lang="en-GB" smtClean="0"/>
              <a:t>04/08/2021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32291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80BDD-B4C4-4F20-B3F3-2C26F980FA2E}" type="datetime1">
              <a:rPr lang="en-GB" smtClean="0"/>
              <a:t>04/08/2021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52446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78BBC-C30A-49B5-AF75-32E5347ADEC8}" type="datetime1">
              <a:rPr lang="en-GB" smtClean="0"/>
              <a:t>04/08/2021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74458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2AE06-27F7-44D2-A0FC-5AB7908FB410}" type="datetime1">
              <a:rPr lang="en-GB" smtClean="0"/>
              <a:t>04/08/2021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89834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4A162-9D88-4613-8724-8CE1C00005DC}" type="datetime1">
              <a:rPr lang="en-GB" smtClean="0"/>
              <a:t>04/08/2021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4492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0AA22-9BF3-43D9-AEFF-2005AA2A7E40}" type="datetime1">
              <a:rPr lang="en-GB" smtClean="0"/>
              <a:t>04/08/2021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3458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3B9DA-8EAA-42B4-A8AE-F24BED350CAD}" type="datetime1">
              <a:rPr lang="en-GB" smtClean="0"/>
              <a:t>04/08/2021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9636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2EF2E-7B4E-476D-995B-2B05CC625CAE}" type="datetime1">
              <a:rPr lang="en-GB" smtClean="0"/>
              <a:t>04/08/2021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7219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F45AF-315C-4B30-9234-937045A2E0E1}" type="datetime1">
              <a:rPr lang="en-GB" smtClean="0"/>
              <a:t>04/08/2021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31830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04762-B141-44A5-9FD5-7F40F96ECDCC}" type="datetime1">
              <a:rPr lang="en-GB" smtClean="0"/>
              <a:t>04/08/2021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644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73597-CDB1-4B3A-A5C9-D80A7D132F89}" type="datetime1">
              <a:rPr lang="en-GB" smtClean="0"/>
              <a:t>04/08/2021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200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985D-36A0-4389-B5C9-24A0BB59A2C0}" type="datetime1">
              <a:rPr lang="en-GB" smtClean="0"/>
              <a:t>04/08/2021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741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4D389-030C-4EF5-85F8-68B3C1072924}" type="datetime1">
              <a:rPr lang="en-GB" smtClean="0"/>
              <a:t>04/08/2021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026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E3C8F-00EB-4A12-B3B1-B06A74E85F25}" type="datetime1">
              <a:rPr lang="en-GB" smtClean="0"/>
              <a:t>04/08/2021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968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B9A6F-73EC-4887-8EA8-E6788CAB1DF4}" type="datetime1">
              <a:rPr lang="en-GB" smtClean="0"/>
              <a:t>04/08/2021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4405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6E600-F7BB-467C-A83B-C76B86988EFA}" type="datetime1">
              <a:rPr lang="en-GB" smtClean="0"/>
              <a:t>04/08/2021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59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3243A-EDD3-4561-B5FA-AA3A5A944F36}" type="datetime1">
              <a:rPr lang="en-GB" smtClean="0"/>
              <a:t>04/08/2021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79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3243A-EDD3-4561-B5FA-AA3A5A944F36}" type="datetime1">
              <a:rPr lang="en-GB" smtClean="0"/>
              <a:t>04/08/2021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3941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FE736-A140-4E41-A45D-A60AF21E3984}" type="datetime1">
              <a:rPr lang="en-GB" smtClean="0"/>
              <a:t>04/08/2021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0412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1808" y="534970"/>
            <a:ext cx="6333584" cy="2894030"/>
          </a:xfrm>
        </p:spPr>
        <p:txBody>
          <a:bodyPr>
            <a:no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</a:rPr>
              <a:t>NSG Pilkington – University of Liverpool Machine Learning Project: 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04/08/2021</a:t>
            </a:r>
            <a:endParaRPr lang="en-GB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58260" y="3974265"/>
            <a:ext cx="3051142" cy="2331685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Peter Green</a:t>
            </a: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/>
                <a:cs typeface="Arial"/>
              </a:rPr>
              <a:t>Diego Echeverria</a:t>
            </a: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/>
                <a:cs typeface="Arial"/>
              </a:rPr>
              <a:t>Sarini Jayasinghe</a:t>
            </a:r>
          </a:p>
          <a:p>
            <a:pPr algn="just"/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 Institute,</a:t>
            </a: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Engineering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664877" y="1056950"/>
            <a:ext cx="89267" cy="16014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02" y="4737970"/>
            <a:ext cx="4503161" cy="183832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PETER L. GREEN, DIEGO ECHEVERRIA and SARINI JAYASINGHE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65228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128F8F-2851-4536-A9C7-72A8F35850F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6233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10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GB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Generalised Product-of-Expert Gaussian Processes</a:t>
            </a:r>
            <a:endParaRPr lang="en-GB" sz="3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2DD2CC-A097-4316-BD73-EFE6F7240131}"/>
              </a:ext>
            </a:extLst>
          </p:cNvPr>
          <p:cNvSpPr txBox="1"/>
          <p:nvPr/>
        </p:nvSpPr>
        <p:spPr>
          <a:xfrm>
            <a:off x="726440" y="751840"/>
            <a:ext cx="108661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Generalised PoE GP [2] was going to be implemented anyway, as it’s supposed to provide more reliable confidence bounds.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Each GP is multiplied by a “predictive power” factor before the product of GPs is calculated.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Predicted power essentially relates to the difference between: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The predictive variance of the untrained model (before it has seen any data i.e. the “flatlining”)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70C0"/>
                </a:solidFill>
              </a:rPr>
              <a:t>The predictive variance of the trained model</a:t>
            </a:r>
          </a:p>
          <a:p>
            <a:pPr lvl="1"/>
            <a:endParaRPr lang="en-GB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lvl="1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should remove experts with low predictive power from having any influence on the predicted mean and standard deviation.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4A0FF7-EA66-4274-BECA-2E44C954A066}"/>
              </a:ext>
            </a:extLst>
          </p:cNvPr>
          <p:cNvSpPr txBox="1"/>
          <p:nvPr/>
        </p:nvSpPr>
        <p:spPr>
          <a:xfrm>
            <a:off x="114300" y="5793750"/>
            <a:ext cx="117195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[2] Cao, Y., &amp; Fleet, D. J. (2014). Generalized product of experts for automatic and principled fusion of Gaussian process predictions. </a:t>
            </a:r>
            <a:r>
              <a:rPr lang="en-GB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GB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arXiv:1410.7827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en-GB" sz="1400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B960A64-E08E-4695-9B5E-EF42EDBF7A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04" t="6271" r="51311" b="54473"/>
          <a:stretch/>
        </p:blipFill>
        <p:spPr>
          <a:xfrm>
            <a:off x="1116707" y="2688497"/>
            <a:ext cx="2921893" cy="2050831"/>
          </a:xfrm>
          <a:prstGeom prst="rect">
            <a:avLst/>
          </a:prstGeom>
        </p:spPr>
      </p:pic>
      <p:pic>
        <p:nvPicPr>
          <p:cNvPr id="7" name="Picture 6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2A0DCAE8-61ED-4790-A930-5C1B185B7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61" t="6371" r="51729" b="57037"/>
          <a:stretch/>
        </p:blipFill>
        <p:spPr>
          <a:xfrm>
            <a:off x="5593080" y="2688497"/>
            <a:ext cx="2921893" cy="203012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D68A18-A980-4D62-B4F8-2128A0744647}"/>
              </a:ext>
            </a:extLst>
          </p:cNvPr>
          <p:cNvCxnSpPr/>
          <p:nvPr/>
        </p:nvCxnSpPr>
        <p:spPr>
          <a:xfrm flipV="1">
            <a:off x="2169160" y="4441757"/>
            <a:ext cx="0" cy="5537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BF852A-5C2D-491F-9836-A558E64EB52A}"/>
              </a:ext>
            </a:extLst>
          </p:cNvPr>
          <p:cNvCxnSpPr>
            <a:cxnSpLocks/>
          </p:cNvCxnSpPr>
          <p:nvPr/>
        </p:nvCxnSpPr>
        <p:spPr>
          <a:xfrm>
            <a:off x="2174240" y="3314621"/>
            <a:ext cx="0" cy="5232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6BE545-85B5-42A2-AEA2-4B7D4512F9F0}"/>
              </a:ext>
            </a:extLst>
          </p:cNvPr>
          <p:cNvCxnSpPr/>
          <p:nvPr/>
        </p:nvCxnSpPr>
        <p:spPr>
          <a:xfrm flipV="1">
            <a:off x="6598920" y="4303973"/>
            <a:ext cx="0" cy="5537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CD24B9A-F77D-4D7E-BC13-C749BAE87559}"/>
              </a:ext>
            </a:extLst>
          </p:cNvPr>
          <p:cNvCxnSpPr>
            <a:cxnSpLocks/>
          </p:cNvCxnSpPr>
          <p:nvPr/>
        </p:nvCxnSpPr>
        <p:spPr>
          <a:xfrm>
            <a:off x="6598920" y="3552757"/>
            <a:ext cx="0" cy="5232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264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11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GB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Generalised Product-of-Expert Gaussian Processes</a:t>
            </a:r>
            <a:endParaRPr lang="en-GB" sz="3400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5ABD846-D14B-41B8-850F-A7EA6F7B9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015" y="1119145"/>
            <a:ext cx="6553315" cy="49033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08161D-6CB1-4378-B7A2-60D3687436B0}"/>
              </a:ext>
            </a:extLst>
          </p:cNvPr>
          <p:cNvSpPr txBox="1"/>
          <p:nvPr/>
        </p:nvSpPr>
        <p:spPr>
          <a:xfrm rot="16200000">
            <a:off x="2174855" y="4470401"/>
            <a:ext cx="179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Predictive power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EB9ED3A-DEA0-4196-94C1-261BCA4DD6D6}"/>
              </a:ext>
            </a:extLst>
          </p:cNvPr>
          <p:cNvSpPr/>
          <p:nvPr/>
        </p:nvSpPr>
        <p:spPr>
          <a:xfrm>
            <a:off x="8915400" y="2123440"/>
            <a:ext cx="467360" cy="889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7EB2ED-60F9-4EBD-9F4F-E677E4BEBD34}"/>
              </a:ext>
            </a:extLst>
          </p:cNvPr>
          <p:cNvSpPr txBox="1"/>
          <p:nvPr/>
        </p:nvSpPr>
        <p:spPr>
          <a:xfrm>
            <a:off x="9804400" y="1386840"/>
            <a:ext cx="224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Confidence bounds looking OK.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7B9572-2C39-4349-AECF-20B930B8817E}"/>
              </a:ext>
            </a:extLst>
          </p:cNvPr>
          <p:cNvCxnSpPr/>
          <p:nvPr/>
        </p:nvCxnSpPr>
        <p:spPr>
          <a:xfrm flipH="1">
            <a:off x="9382760" y="2033171"/>
            <a:ext cx="513080" cy="3442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3FEF29-EDC0-40CD-AD5C-33E6C32BEC7D}"/>
              </a:ext>
            </a:extLst>
          </p:cNvPr>
          <p:cNvSpPr txBox="1"/>
          <p:nvPr/>
        </p:nvSpPr>
        <p:spPr>
          <a:xfrm>
            <a:off x="391160" y="1386840"/>
            <a:ext cx="24143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Development code currently being tested on a 1D problem: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4405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12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GB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Generalised Product-of-Expert Gaussian Processes</a:t>
            </a:r>
            <a:endParaRPr lang="en-GB" sz="3400" dirty="0"/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61B837B5-3C32-4A1B-A220-5B814B3EA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1600066"/>
            <a:ext cx="8793480" cy="46092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4550BA-33F5-484E-887B-64355AB489EE}"/>
              </a:ext>
            </a:extLst>
          </p:cNvPr>
          <p:cNvSpPr txBox="1"/>
          <p:nvPr/>
        </p:nvSpPr>
        <p:spPr>
          <a:xfrm>
            <a:off x="574040" y="975360"/>
            <a:ext cx="1062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Initial tests show that the Generalised PoE GP is closer to a standard GP when interpolating across a large ‘gap’ in the training data:</a:t>
            </a:r>
          </a:p>
        </p:txBody>
      </p:sp>
    </p:spTree>
    <p:extLst>
      <p:ext uri="{BB962C8B-B14F-4D97-AF65-F5344CB8AC3E}">
        <p14:creationId xmlns:p14="http://schemas.microsoft.com/office/powerpoint/2010/main" val="433492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13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GB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Steps</a:t>
            </a:r>
            <a:endParaRPr lang="en-GB" sz="3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51E983-8AEE-435C-BA83-AF4D9974A86D}"/>
              </a:ext>
            </a:extLst>
          </p:cNvPr>
          <p:cNvSpPr txBox="1"/>
          <p:nvPr/>
        </p:nvSpPr>
        <p:spPr>
          <a:xfrm>
            <a:off x="718820" y="824867"/>
            <a:ext cx="107543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From previous meeting: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Implementation of PoE Gaussian Process model: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Using all of dataset 3 as training.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Using concatenation of datasets 1, 2, and 3 as training.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PCA only showing key inputs identified by the GP.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Including confidence bounds.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Updating input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Apply to MK4 and ISRA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018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14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GB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Steps</a:t>
            </a:r>
            <a:endParaRPr lang="en-GB" sz="3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51E983-8AEE-435C-BA83-AF4D9974A86D}"/>
              </a:ext>
            </a:extLst>
          </p:cNvPr>
          <p:cNvSpPr txBox="1"/>
          <p:nvPr/>
        </p:nvSpPr>
        <p:spPr>
          <a:xfrm>
            <a:off x="718820" y="824867"/>
            <a:ext cx="107543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From previous meeting: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B050"/>
                </a:solidFill>
              </a:rPr>
              <a:t>Implementation of PoE Gaussian Process model: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B050"/>
                </a:solidFill>
              </a:rPr>
              <a:t>Using all of dataset 3 as training.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B050"/>
                </a:solidFill>
              </a:rPr>
              <a:t>Using concatenation of datasets 1, 2, and 3 as training.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B050"/>
                </a:solidFill>
              </a:rPr>
              <a:t>PCA only showing key inputs identified by the GP.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Including confidence bounds.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Updating input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Apply to </a:t>
            </a:r>
            <a:r>
              <a:rPr lang="en-GB" dirty="0">
                <a:solidFill>
                  <a:srgbClr val="00B050"/>
                </a:solidFill>
              </a:rPr>
              <a:t>MK4</a:t>
            </a:r>
            <a:r>
              <a:rPr lang="en-GB" dirty="0"/>
              <a:t> and ISRA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5032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15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GB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Steps</a:t>
            </a:r>
            <a:endParaRPr lang="en-GB" sz="3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51E983-8AEE-435C-BA83-AF4D9974A86D}"/>
              </a:ext>
            </a:extLst>
          </p:cNvPr>
          <p:cNvSpPr txBox="1"/>
          <p:nvPr/>
        </p:nvSpPr>
        <p:spPr>
          <a:xfrm>
            <a:off x="718820" y="824867"/>
            <a:ext cx="1075436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From previous meeting: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B050"/>
                </a:solidFill>
              </a:rPr>
              <a:t>Implementation of PoE Gaussian Process model: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B050"/>
                </a:solidFill>
              </a:rPr>
              <a:t>Using all of dataset 3 as training.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B050"/>
                </a:solidFill>
              </a:rPr>
              <a:t>Using concatenation of datasets 1, 2, and 3 as training.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B050"/>
                </a:solidFill>
              </a:rPr>
              <a:t>PCA only showing key inputs identified by the GP.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Including confidence bounds.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Updating input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Apply to </a:t>
            </a:r>
            <a:r>
              <a:rPr lang="en-GB" dirty="0">
                <a:solidFill>
                  <a:srgbClr val="00B050"/>
                </a:solidFill>
              </a:rPr>
              <a:t>MK4</a:t>
            </a:r>
            <a:r>
              <a:rPr lang="en-GB" dirty="0"/>
              <a:t> and ISRA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Next steps: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Updating inputs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Process ISRA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Linear regression only videos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MK4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ISRA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Generalised PoE GP only videos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MK4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ISRA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6834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16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GB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Steps</a:t>
            </a:r>
            <a:endParaRPr lang="en-GB" sz="3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51E983-8AEE-435C-BA83-AF4D9974A86D}"/>
              </a:ext>
            </a:extLst>
          </p:cNvPr>
          <p:cNvSpPr txBox="1"/>
          <p:nvPr/>
        </p:nvSpPr>
        <p:spPr>
          <a:xfrm>
            <a:off x="718820" y="824867"/>
            <a:ext cx="1075436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From previous meeting: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B050"/>
                </a:solidFill>
              </a:rPr>
              <a:t>Implementation of PoE Gaussian Process model: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B050"/>
                </a:solidFill>
              </a:rPr>
              <a:t>Using all of dataset 3 as training.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B050"/>
                </a:solidFill>
              </a:rPr>
              <a:t>Using concatenation of datasets 1, 2, and 3 as training.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B050"/>
                </a:solidFill>
              </a:rPr>
              <a:t>PCA only showing key inputs identified by the GP.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Including confidence bounds.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Updating input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Apply to </a:t>
            </a:r>
            <a:r>
              <a:rPr lang="en-GB" dirty="0">
                <a:solidFill>
                  <a:srgbClr val="00B050"/>
                </a:solidFill>
              </a:rPr>
              <a:t>MK4</a:t>
            </a:r>
            <a:r>
              <a:rPr lang="en-GB" dirty="0"/>
              <a:t> and ISRA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Next steps: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Updating inputs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Process ISRA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Linear regression only videos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MK4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ISRA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Generalised PoE GP only videos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MK4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ISRA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400BA9-7180-40E2-B6A5-88B53B8AAF5F}"/>
              </a:ext>
            </a:extLst>
          </p:cNvPr>
          <p:cNvSpPr/>
          <p:nvPr/>
        </p:nvSpPr>
        <p:spPr>
          <a:xfrm>
            <a:off x="718820" y="5257800"/>
            <a:ext cx="3573780" cy="904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7BE4E69-2EED-4420-AFD5-BF5B5F9BD7F8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4292600" y="4704080"/>
            <a:ext cx="1468120" cy="10058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111DD9-CE33-4C5C-BDF1-B8DFABF166D2}"/>
              </a:ext>
            </a:extLst>
          </p:cNvPr>
          <p:cNvSpPr txBox="1"/>
          <p:nvPr/>
        </p:nvSpPr>
        <p:spPr>
          <a:xfrm>
            <a:off x="5760720" y="4236720"/>
            <a:ext cx="382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More of an unknown but will give us confidence bounds too.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A43E0A-35B4-4D7C-B93C-C7721FA2E26F}"/>
              </a:ext>
            </a:extLst>
          </p:cNvPr>
          <p:cNvSpPr txBox="1"/>
          <p:nvPr/>
        </p:nvSpPr>
        <p:spPr>
          <a:xfrm>
            <a:off x="5760720" y="5440773"/>
            <a:ext cx="382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There is a 3</a:t>
            </a:r>
            <a:r>
              <a:rPr lang="en-GB" baseline="30000" dirty="0"/>
              <a:t>rd</a:t>
            </a:r>
            <a:r>
              <a:rPr lang="en-GB" dirty="0"/>
              <a:t> option too, though not looked at it in detail yet.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69B853-571E-4B89-939E-77F93CDF78D1}"/>
              </a:ext>
            </a:extLst>
          </p:cNvPr>
          <p:cNvCxnSpPr>
            <a:endCxn id="10" idx="1"/>
          </p:cNvCxnSpPr>
          <p:nvPr/>
        </p:nvCxnSpPr>
        <p:spPr>
          <a:xfrm>
            <a:off x="4338320" y="5709920"/>
            <a:ext cx="1422400" cy="540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864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B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19248" y="2816932"/>
            <a:ext cx="8712968" cy="1224136"/>
          </a:xfrm>
        </p:spPr>
        <p:txBody>
          <a:bodyPr>
            <a:noAutofit/>
          </a:bodyPr>
          <a:lstStyle/>
          <a:p>
            <a:pPr algn="ctr"/>
            <a:r>
              <a:rPr lang="en-GB" sz="3000" b="1" dirty="0">
                <a:solidFill>
                  <a:schemeClr val="bg1"/>
                </a:solidFill>
              </a:rPr>
              <a:t>Thank you for your attention.</a:t>
            </a:r>
            <a:br>
              <a:rPr lang="en-GB" sz="3000" b="1" dirty="0">
                <a:solidFill>
                  <a:schemeClr val="bg1"/>
                </a:solidFill>
              </a:rPr>
            </a:br>
            <a:br>
              <a:rPr lang="en-GB" sz="3000" b="1" dirty="0">
                <a:solidFill>
                  <a:srgbClr val="B18A38"/>
                </a:solidFill>
              </a:rPr>
            </a:br>
            <a:r>
              <a:rPr lang="en-GB" sz="3000" b="1" dirty="0">
                <a:solidFill>
                  <a:srgbClr val="B18A38"/>
                </a:solidFill>
                <a:latin typeface="Arial" pitchFamily="34" charset="0"/>
                <a:cs typeface="Arial" pitchFamily="34" charset="0"/>
              </a:rPr>
              <a:t>ANY QUESTIONS?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308227-E5E7-4186-BD4F-34C176D7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PETER L. GREEN, DIEGO ECHEVERRIA and SARINI JAYASINGHE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2A82F2-471F-417C-A344-04021FFDA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128F8F-2851-4536-A9C7-72A8F35850F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3447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9FBBB2-E245-47E7-A314-DDA90B51B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GB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Re-Cap</a:t>
            </a:r>
            <a:endParaRPr lang="en-GB" sz="3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B3F503-AE34-4F03-9000-7AFDBF66B434}"/>
              </a:ext>
            </a:extLst>
          </p:cNvPr>
          <p:cNvSpPr txBox="1"/>
          <p:nvPr/>
        </p:nvSpPr>
        <p:spPr>
          <a:xfrm>
            <a:off x="899160" y="903766"/>
            <a:ext cx="107543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From previous meeting: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Implementation of PoE Gaussian Process model: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Using all of dataset 3 as training.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Using concatenation of datasets 1, 2, and 3 as training.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PCA only showing key inputs identified by the GP.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Including confidence bounds.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Updating input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Apply to MK4 and ISRA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Today: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Combining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Product-of-Experts GP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Generalised Product-of-Experts GP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3725454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GB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Combining Datasets</a:t>
            </a:r>
            <a:endParaRPr lang="en-GB" sz="3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DF2B0A-09D7-42A2-AE21-F3D1ACAD1F4F}"/>
              </a:ext>
            </a:extLst>
          </p:cNvPr>
          <p:cNvSpPr txBox="1"/>
          <p:nvPr/>
        </p:nvSpPr>
        <p:spPr>
          <a:xfrm>
            <a:off x="975360" y="1124431"/>
            <a:ext cx="9753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first 3 datasets: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21/09/2019 - 24/10/2019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07/03/2020 - 18/03/2020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25/07/2020 - 02/01/2021</a:t>
            </a:r>
          </a:p>
          <a:p>
            <a:endParaRPr lang="en-GB" dirty="0"/>
          </a:p>
          <a:p>
            <a:r>
              <a:rPr lang="en-GB" dirty="0"/>
              <a:t>All concatenated together to make a single training set.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Testing set: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19/03/2021 - 26/06/2021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Regenerator crown temperature port 4 RHS is not available for the time period 21/09/19 – 25/10/19 (set 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Set 3 contains ‘135 Total Firm Gas Flow Measurement’ which isn’t in the others. Have ignored for now.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Not all datasets contain ‘7532 Exit End Pyrometer Temperature Centre (PV)’. Have ignored for now.</a:t>
            </a:r>
          </a:p>
        </p:txBody>
      </p:sp>
    </p:spTree>
    <p:extLst>
      <p:ext uri="{BB962C8B-B14F-4D97-AF65-F5344CB8AC3E}">
        <p14:creationId xmlns:p14="http://schemas.microsoft.com/office/powerpoint/2010/main" val="3459387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4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GB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Combining Datasets</a:t>
            </a:r>
            <a:endParaRPr lang="en-GB" sz="3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DF2B0A-09D7-42A2-AE21-F3D1ACAD1F4F}"/>
              </a:ext>
            </a:extLst>
          </p:cNvPr>
          <p:cNvSpPr txBox="1"/>
          <p:nvPr/>
        </p:nvSpPr>
        <p:spPr>
          <a:xfrm>
            <a:off x="497840" y="875511"/>
            <a:ext cx="9753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most reliable results obtained so far have utilised key inputs that were previously identified through Gaussian Process regression. Specifically: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2922 Closed Bottom Temperature - Downstream Working End (PV)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2913 Closed Bottom Temperature - Port 1 (PV)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2918 Closed Bottom Temperature - Port 6 (PV)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2921 Closed Bottom Temperature - Upstream Working End (PV)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10091 Furnace Load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7546 Open Crown Temperature - Port 1 (PV)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7746 Open Crown Temperature - Port 2 (PV)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7673 Open Crown Temperature - Port 5 (PV)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7483 Open Crown Temperature - Port 6 (PV)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10271 Open Crown Temperature - Upstream Refiner (PV)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42E8DEF-6B22-4984-BFDA-D67849766E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6148" r="13655" b="55630"/>
          <a:stretch/>
        </p:blipFill>
        <p:spPr>
          <a:xfrm>
            <a:off x="7299960" y="2819400"/>
            <a:ext cx="4394200" cy="30807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8C0B60-660D-4F0E-8491-5F44D84D1749}"/>
              </a:ext>
            </a:extLst>
          </p:cNvPr>
          <p:cNvSpPr txBox="1"/>
          <p:nvPr/>
        </p:nvSpPr>
        <p:spPr>
          <a:xfrm>
            <a:off x="756920" y="5008880"/>
            <a:ext cx="656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All of the following PCA plots correspond to these inputs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E9A7E2-6B9C-445A-B32C-EBC978A22E72}"/>
              </a:ext>
            </a:extLst>
          </p:cNvPr>
          <p:cNvCxnSpPr/>
          <p:nvPr/>
        </p:nvCxnSpPr>
        <p:spPr>
          <a:xfrm flipV="1">
            <a:off x="6223000" y="4963160"/>
            <a:ext cx="1447800" cy="1762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8203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5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GB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Product-of-Experts Gaussian Process</a:t>
            </a:r>
            <a:endParaRPr lang="en-GB" sz="3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3AE861-8263-4293-9E7B-ED5E0A3023A0}"/>
              </a:ext>
            </a:extLst>
          </p:cNvPr>
          <p:cNvSpPr txBox="1"/>
          <p:nvPr/>
        </p:nvSpPr>
        <p:spPr>
          <a:xfrm>
            <a:off x="365760" y="1026160"/>
            <a:ext cx="63398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PoE GP implemented and tested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Deployed on 15,000 training points, using 20 “experts”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ANN omitted for now for the sake of simplicity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ighlight>
                  <a:srgbClr val="FFFF00"/>
                </a:highlight>
              </a:rPr>
              <a:t>“MK4 test video reduced inputs.mp4”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Unexpectedly, the PoE-GP only produces a flat line(!)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Last week we saw a standard GP, trained on a </a:t>
            </a:r>
            <a:r>
              <a:rPr lang="en-GB" i="1" dirty="0"/>
              <a:t>subset </a:t>
            </a:r>
            <a:r>
              <a:rPr lang="en-GB" dirty="0"/>
              <a:t>of </a:t>
            </a:r>
            <a:br>
              <a:rPr lang="en-GB" dirty="0"/>
            </a:br>
            <a:r>
              <a:rPr lang="en-GB" dirty="0"/>
              <a:t>this data, performing very well.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Changing no. experts, scanner type, inputs (and more)</a:t>
            </a:r>
            <a:br>
              <a:rPr lang="en-GB" dirty="0"/>
            </a:br>
            <a:r>
              <a:rPr lang="en-GB" dirty="0"/>
              <a:t>doesn’t seem to change this behaviour.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Will return to this but first – with this large amount of</a:t>
            </a:r>
            <a:br>
              <a:rPr lang="en-GB" dirty="0"/>
            </a:br>
            <a:r>
              <a:rPr lang="en-GB" dirty="0"/>
              <a:t>training data the linear regression model is looking</a:t>
            </a:r>
            <a:br>
              <a:rPr lang="en-GB" dirty="0"/>
            </a:br>
            <a:r>
              <a:rPr lang="en-GB" dirty="0"/>
              <a:t>better.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Have taken a closer look for this reason.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F72E0F81-AC74-4FA4-9EBE-8681DB91F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53" t="1333" r="12123" b="10518"/>
          <a:stretch/>
        </p:blipFill>
        <p:spPr>
          <a:xfrm>
            <a:off x="6038865" y="1122680"/>
            <a:ext cx="5841701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155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6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GB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Regression</a:t>
            </a:r>
            <a:endParaRPr lang="en-GB" sz="3400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92CD1CD-13F4-4783-97E1-4B98100501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0" t="6507" r="9803" b="6160"/>
          <a:stretch/>
        </p:blipFill>
        <p:spPr>
          <a:xfrm>
            <a:off x="5196840" y="1092200"/>
            <a:ext cx="6437597" cy="467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9187CC-062C-4596-BB6B-A40C18825FCA}"/>
              </a:ext>
            </a:extLst>
          </p:cNvPr>
          <p:cNvSpPr txBox="1"/>
          <p:nvPr/>
        </p:nvSpPr>
        <p:spPr>
          <a:xfrm>
            <a:off x="243840" y="1630248"/>
            <a:ext cx="5181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Previously agreed that we didn’t necessarily want a model that updated its parameters, as it would lose memory of key events.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Turned off the ‘online updating’ aspect of the linear regression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Also introduced some transparency to the PCA points to help us see where concentrations of points are.</a:t>
            </a:r>
          </a:p>
        </p:txBody>
      </p:sp>
    </p:spTree>
    <p:extLst>
      <p:ext uri="{BB962C8B-B14F-4D97-AF65-F5344CB8AC3E}">
        <p14:creationId xmlns:p14="http://schemas.microsoft.com/office/powerpoint/2010/main" val="4281381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7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GB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Regression</a:t>
            </a:r>
            <a:endParaRPr lang="en-GB" sz="3400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92CD1CD-13F4-4783-97E1-4B98100501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06" t="6507" r="9803" b="53813"/>
          <a:stretch/>
        </p:blipFill>
        <p:spPr>
          <a:xfrm>
            <a:off x="5494633" y="1001192"/>
            <a:ext cx="6453527" cy="42265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9187CC-062C-4596-BB6B-A40C18825FCA}"/>
              </a:ext>
            </a:extLst>
          </p:cNvPr>
          <p:cNvSpPr txBox="1"/>
          <p:nvPr/>
        </p:nvSpPr>
        <p:spPr>
          <a:xfrm>
            <a:off x="243840" y="1630248"/>
            <a:ext cx="5181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Previously agreed that we didn’t necessarily want a model that updated its parameters, as it would lose memory of key events.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Turned off the ‘online updating’ aspect of the linear regression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Also introduced some transparency to the PCA points to help us see where concentrations of points are.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786E891-2DF0-4619-AC3D-A6D1C86D0E30}"/>
              </a:ext>
            </a:extLst>
          </p:cNvPr>
          <p:cNvSpPr/>
          <p:nvPr/>
        </p:nvSpPr>
        <p:spPr>
          <a:xfrm>
            <a:off x="6659880" y="2809240"/>
            <a:ext cx="1950720" cy="15900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B2A4B1-80AD-42C2-A872-517034414205}"/>
              </a:ext>
            </a:extLst>
          </p:cNvPr>
          <p:cNvCxnSpPr/>
          <p:nvPr/>
        </p:nvCxnSpPr>
        <p:spPr>
          <a:xfrm flipV="1">
            <a:off x="4947920" y="3759200"/>
            <a:ext cx="1711960" cy="152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362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8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GB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Regression</a:t>
            </a:r>
            <a:endParaRPr lang="en-GB" sz="3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9187CC-062C-4596-BB6B-A40C18825FCA}"/>
              </a:ext>
            </a:extLst>
          </p:cNvPr>
          <p:cNvSpPr txBox="1"/>
          <p:nvPr/>
        </p:nvSpPr>
        <p:spPr>
          <a:xfrm>
            <a:off x="177800" y="777548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“</a:t>
            </a:r>
            <a:r>
              <a:rPr lang="en-GB" dirty="0">
                <a:highlight>
                  <a:srgbClr val="FFFF00"/>
                </a:highlight>
              </a:rPr>
              <a:t>MK4 test video static lr.mp4</a:t>
            </a:r>
            <a:r>
              <a:rPr lang="en-GB" dirty="0"/>
              <a:t>”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061EBEF8-47D1-4386-AE6D-AD800B2D3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95" t="1185" r="11185" b="1991"/>
          <a:stretch/>
        </p:blipFill>
        <p:spPr>
          <a:xfrm>
            <a:off x="747811" y="1230602"/>
            <a:ext cx="4657309" cy="3647504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923A7F9D-F5E4-4127-BF01-35C18E0DE3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89" t="963" r="12172" b="10963"/>
          <a:stretch/>
        </p:blipFill>
        <p:spPr>
          <a:xfrm>
            <a:off x="6211789" y="1098213"/>
            <a:ext cx="4538143" cy="3463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0C4684-CA5D-4C9B-9B90-76B0FE3E37AB}"/>
              </a:ext>
            </a:extLst>
          </p:cNvPr>
          <p:cNvSpPr txBox="1"/>
          <p:nvPr/>
        </p:nvSpPr>
        <p:spPr>
          <a:xfrm>
            <a:off x="666988" y="4711581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Some poor regions outside of the training data.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D41E1-6D65-43FF-9FA1-53CEEB79A3E9}"/>
              </a:ext>
            </a:extLst>
          </p:cNvPr>
          <p:cNvSpPr txBox="1"/>
          <p:nvPr/>
        </p:nvSpPr>
        <p:spPr>
          <a:xfrm>
            <a:off x="6096000" y="4642752"/>
            <a:ext cx="5756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But there are also some promising regions within the training data.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AFA0DB-8302-40EC-9980-51C239FBDC29}"/>
              </a:ext>
            </a:extLst>
          </p:cNvPr>
          <p:cNvSpPr txBox="1"/>
          <p:nvPr/>
        </p:nvSpPr>
        <p:spPr>
          <a:xfrm>
            <a:off x="177800" y="5435600"/>
            <a:ext cx="11562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May be worth providing online Linear Regression results as part of the deep-dive review?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Other models to still be included.</a:t>
            </a:r>
          </a:p>
        </p:txBody>
      </p:sp>
    </p:spTree>
    <p:extLst>
      <p:ext uri="{BB962C8B-B14F-4D97-AF65-F5344CB8AC3E}">
        <p14:creationId xmlns:p14="http://schemas.microsoft.com/office/powerpoint/2010/main" val="3835531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9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GB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Generalised Product-of-Expert Gaussian Processes</a:t>
            </a:r>
            <a:endParaRPr lang="en-GB" sz="3400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A932BBDA-C00A-4457-AEC5-6087A297F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18" y="1330960"/>
            <a:ext cx="4994614" cy="36615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5BD747-51AA-4F27-B20E-F040EFA5EA78}"/>
              </a:ext>
            </a:extLst>
          </p:cNvPr>
          <p:cNvSpPr txBox="1"/>
          <p:nvPr/>
        </p:nvSpPr>
        <p:spPr>
          <a:xfrm>
            <a:off x="5273040" y="3460938"/>
            <a:ext cx="6770382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GB" sz="1800" b="0" i="0" u="none" strike="noStrike" baseline="0" dirty="0">
                <a:solidFill>
                  <a:srgbClr val="000000"/>
                </a:solidFill>
              </a:rPr>
              <a:t>“A shortcoming of this model is that with an increasing number of GP experts the predictive variances vanish …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sz="1800" b="0" i="0" u="none" strike="noStrike" baseline="0" dirty="0">
                <a:solidFill>
                  <a:srgbClr val="000000"/>
                </a:solidFill>
              </a:rPr>
              <a:t>which leads to overconfident predictions” [1]</a:t>
            </a:r>
          </a:p>
          <a:p>
            <a:pPr algn="l"/>
            <a:endParaRPr lang="en-GB" dirty="0">
              <a:solidFill>
                <a:srgbClr val="000000"/>
              </a:solidFill>
            </a:endParaRPr>
          </a:p>
          <a:p>
            <a:pPr algn="l"/>
            <a:r>
              <a:rPr lang="en-GB" dirty="0">
                <a:solidFill>
                  <a:srgbClr val="000000"/>
                </a:solidFill>
              </a:rPr>
              <a:t>Doesn’t note how using many experts can reduce the model’s ability to interpolate.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3DB1E2-1EA9-479D-BFBA-C6F49B2AD06A}"/>
              </a:ext>
            </a:extLst>
          </p:cNvPr>
          <p:cNvSpPr txBox="1"/>
          <p:nvPr/>
        </p:nvSpPr>
        <p:spPr>
          <a:xfrm>
            <a:off x="0" y="5847977"/>
            <a:ext cx="12115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 </a:t>
            </a:r>
            <a:r>
              <a:rPr lang="en-GB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Deisenroth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M., &amp; Ng, J. W. (2015, June). Distributed gaussian processes. In </a:t>
            </a:r>
            <a:r>
              <a:rPr lang="en-GB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 Conference on Machine Learning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1481-1490). PMLR.</a:t>
            </a:r>
            <a:endParaRPr lang="en-GB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2DD2CC-A097-4316-BD73-EFE6F7240131}"/>
              </a:ext>
            </a:extLst>
          </p:cNvPr>
          <p:cNvSpPr txBox="1"/>
          <p:nvPr/>
        </p:nvSpPr>
        <p:spPr>
          <a:xfrm>
            <a:off x="5273040" y="1061720"/>
            <a:ext cx="63195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Eventually realised: when moving away from training data, the PoE model ‘dies away’ faster that a standard GP.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is as a result of multiplying together predictions that are close to zero.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Not necessarily obvious from the literature.</a:t>
            </a:r>
          </a:p>
        </p:txBody>
      </p:sp>
    </p:spTree>
    <p:extLst>
      <p:ext uri="{BB962C8B-B14F-4D97-AF65-F5344CB8AC3E}">
        <p14:creationId xmlns:p14="http://schemas.microsoft.com/office/powerpoint/2010/main" val="3629911072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754465209625D4CB369453FB2E2B467" ma:contentTypeVersion="6" ma:contentTypeDescription="Create a new document." ma:contentTypeScope="" ma:versionID="f2f955f05461eb9b22d7b185a228daa3">
  <xsd:schema xmlns:xsd="http://www.w3.org/2001/XMLSchema" xmlns:xs="http://www.w3.org/2001/XMLSchema" xmlns:p="http://schemas.microsoft.com/office/2006/metadata/properties" xmlns:ns2="c6535d9a-7d45-4ead-bb0b-dea21fd11d16" targetNamespace="http://schemas.microsoft.com/office/2006/metadata/properties" ma:root="true" ma:fieldsID="7e7f3b8bac52a1123316c2ba2a559409" ns2:_="">
    <xsd:import namespace="c6535d9a-7d45-4ead-bb0b-dea21fd11d1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535d9a-7d45-4ead-bb0b-dea21fd11d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7A7CF59-A7AF-476B-A3D2-2ABD24B0B5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6535d9a-7d45-4ead-bb0b-dea21fd11d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41EC74E-BCA9-4ADE-8A96-153DC1193A29}">
  <ds:schemaRefs>
    <ds:schemaRef ds:uri="http://purl.org/dc/dcmitype/"/>
    <ds:schemaRef ds:uri="http://purl.org/dc/elements/1.1/"/>
    <ds:schemaRef ds:uri="http://schemas.microsoft.com/office/2006/documentManagement/types"/>
    <ds:schemaRef ds:uri="http://www.w3.org/XML/1998/namespace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c6535d9a-7d45-4ead-bb0b-dea21fd11d16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CC49DF4B-3BA3-4372-804A-3BF851B9F06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1423</Words>
  <Application>Microsoft Office PowerPoint</Application>
  <PresentationFormat>Widescreen</PresentationFormat>
  <Paragraphs>215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2_Office Theme</vt:lpstr>
      <vt:lpstr>3_Office Theme</vt:lpstr>
      <vt:lpstr>4_Office Theme</vt:lpstr>
      <vt:lpstr>NSG Pilkington – University of Liverpool Machine Learning Project:  04/08/2021</vt:lpstr>
      <vt:lpstr>Re-Cap</vt:lpstr>
      <vt:lpstr>Combining Datasets</vt:lpstr>
      <vt:lpstr>Combining Datasets</vt:lpstr>
      <vt:lpstr>Product-of-Experts Gaussian Process</vt:lpstr>
      <vt:lpstr>Linear Regression</vt:lpstr>
      <vt:lpstr>Linear Regression</vt:lpstr>
      <vt:lpstr>Linear Regression</vt:lpstr>
      <vt:lpstr>Generalised Product-of-Expert Gaussian Processes</vt:lpstr>
      <vt:lpstr>Generalised Product-of-Expert Gaussian Processes</vt:lpstr>
      <vt:lpstr>Generalised Product-of-Expert Gaussian Processes</vt:lpstr>
      <vt:lpstr>Generalised Product-of-Expert Gaussian Processes</vt:lpstr>
      <vt:lpstr>Next Steps</vt:lpstr>
      <vt:lpstr>Next Steps</vt:lpstr>
      <vt:lpstr>Next Steps</vt:lpstr>
      <vt:lpstr>Next Steps</vt:lpstr>
      <vt:lpstr>Thank you for your attention. 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NSG Pilkington – University of Liverpool Machine Learning Project:  25/11/2020</dc:title>
  <dc:creator>Diego Echeverria</dc:creator>
  <cp:lastModifiedBy>Peter Green</cp:lastModifiedBy>
  <cp:revision>1690</cp:revision>
  <dcterms:created xsi:type="dcterms:W3CDTF">2020-12-01T17:36:12Z</dcterms:created>
  <dcterms:modified xsi:type="dcterms:W3CDTF">2021-08-04T12:49:39Z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0x0101005754465209625D4CB369453FB2E2B467</vt:lpwstr>
  </property>
</Properties>
</file>